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notesMasterIdLst>
    <p:notesMasterId r:id="rId11"/>
  </p:notesMasterIdLst>
  <p:sldIdLst>
    <p:sldId id="256" r:id="rId2"/>
    <p:sldId id="268" r:id="rId3"/>
    <p:sldId id="271" r:id="rId4"/>
    <p:sldId id="269" r:id="rId5"/>
    <p:sldId id="273" r:id="rId6"/>
    <p:sldId id="262" r:id="rId7"/>
    <p:sldId id="272" r:id="rId8"/>
    <p:sldId id="25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B22A0-1A5D-9E4D-A868-E7D23DC5719B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EF32A-D1ED-A847-9D12-5DEC30875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6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Targeted for investors looking to invest in companies that have raised at least one round of founding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EF32A-D1ED-A847-9D12-5DEC30875C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0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2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451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476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478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272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142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517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13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4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7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2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6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01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1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3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4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6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4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smakufa/capston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7C91-E6C7-464B-99C7-368FD2FB4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Rocket ship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9D499-B70B-824F-A6BC-40CA450F8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Cosma T. KUFA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2918F7-ABD4-6E48-8C19-1BF810739ADF}"/>
              </a:ext>
            </a:extLst>
          </p:cNvPr>
          <p:cNvGrpSpPr/>
          <p:nvPr/>
        </p:nvGrpSpPr>
        <p:grpSpPr>
          <a:xfrm>
            <a:off x="9641150" y="5353235"/>
            <a:ext cx="1776712" cy="750205"/>
            <a:chOff x="9641150" y="5353235"/>
            <a:chExt cx="1776712" cy="750205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5A92A704-3F8E-7440-80F6-821E5E4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B2B77F-E9B7-934F-A8F4-0046B0359C5D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C1CB1B3-2E80-3E40-AD4E-363C85863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862" y="6858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43 0.01343 L -0.05208 -1.25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6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E68D51-D91C-184C-9B73-B898FAB6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597" y="2893315"/>
            <a:ext cx="7182467" cy="3126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AB8BA-6E86-9148-B3AE-3D3E8D30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A292D-2C43-B741-9292-49752A3E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predict which companies will end up closing or have a significant event ( </a:t>
            </a:r>
            <a:r>
              <a:rPr lang="en-US" dirty="0" err="1"/>
              <a:t>ipo</a:t>
            </a:r>
            <a:r>
              <a:rPr lang="en-US" dirty="0"/>
              <a:t> or acquisition)?</a:t>
            </a:r>
          </a:p>
        </p:txBody>
      </p:sp>
    </p:spTree>
    <p:extLst>
      <p:ext uri="{BB962C8B-B14F-4D97-AF65-F5344CB8AC3E}">
        <p14:creationId xmlns:p14="http://schemas.microsoft.com/office/powerpoint/2010/main" val="211523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79834A8F-BB0B-254E-94D7-27534ABA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71" y="2264563"/>
            <a:ext cx="5424640" cy="4438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B6077-57D6-7C42-92DA-C9703A9A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Findings: Data &amp;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2A9F-71C0-C440-8909-D34221ED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66" y="2264563"/>
            <a:ext cx="2998938" cy="4072508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  <a:p>
            <a:pPr lvl="1"/>
            <a:r>
              <a:rPr lang="en-US" dirty="0"/>
              <a:t>Investors</a:t>
            </a:r>
          </a:p>
          <a:p>
            <a:pPr lvl="2"/>
            <a:r>
              <a:rPr lang="en-US" dirty="0"/>
              <a:t>Funds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People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degrees</a:t>
            </a:r>
          </a:p>
          <a:p>
            <a:pPr lvl="2"/>
            <a:r>
              <a:rPr lang="en-US" dirty="0"/>
              <a:t>Company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offices</a:t>
            </a:r>
          </a:p>
          <a:p>
            <a:pPr lvl="1"/>
            <a:r>
              <a:rPr lang="en-US" dirty="0"/>
              <a:t>Funding Rounds</a:t>
            </a:r>
          </a:p>
          <a:p>
            <a:pPr lvl="1"/>
            <a:r>
              <a:rPr lang="en-US" dirty="0"/>
              <a:t>Investments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relationships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548082-E082-B742-AD46-8CBB01BD705B}"/>
              </a:ext>
            </a:extLst>
          </p:cNvPr>
          <p:cNvGrpSpPr/>
          <p:nvPr/>
        </p:nvGrpSpPr>
        <p:grpSpPr>
          <a:xfrm>
            <a:off x="10120544" y="5850385"/>
            <a:ext cx="1776712" cy="750205"/>
            <a:chOff x="9641150" y="5353235"/>
            <a:chExt cx="1776712" cy="750205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7412E4D1-F55D-6545-A232-BEE582D8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1BDC5E-0BA1-DB47-BC67-7063FB6E2513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96074A-1CE2-3D4E-9209-A9439D464443}"/>
              </a:ext>
            </a:extLst>
          </p:cNvPr>
          <p:cNvSpPr txBox="1">
            <a:spLocks/>
          </p:cNvSpPr>
          <p:nvPr/>
        </p:nvSpPr>
        <p:spPr>
          <a:xfrm>
            <a:off x="8358764" y="2264563"/>
            <a:ext cx="3115205" cy="4072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Target</a:t>
            </a:r>
          </a:p>
          <a:p>
            <a:pPr lvl="1"/>
            <a:r>
              <a:rPr lang="en-US" dirty="0"/>
              <a:t>Exit</a:t>
            </a:r>
          </a:p>
          <a:p>
            <a:pPr lvl="2"/>
            <a:r>
              <a:rPr lang="en-US" dirty="0"/>
              <a:t>Acquired</a:t>
            </a:r>
          </a:p>
          <a:p>
            <a:pPr lvl="2"/>
            <a:r>
              <a:rPr lang="en-US" dirty="0"/>
              <a:t>IPO</a:t>
            </a:r>
          </a:p>
          <a:p>
            <a:pPr lvl="1"/>
            <a:r>
              <a:rPr lang="en-US" dirty="0"/>
              <a:t>Closed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2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3287-95C1-1949-813C-AF17ECBF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26" y="973668"/>
            <a:ext cx="9632272" cy="706964"/>
          </a:xfrm>
        </p:spPr>
        <p:txBody>
          <a:bodyPr/>
          <a:lstStyle/>
          <a:p>
            <a:r>
              <a:rPr lang="en-US" dirty="0"/>
              <a:t>Results: Model performance: F1 Score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A64D0E-7374-5342-B57B-91185343B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Case: Invest in Every Company</a:t>
            </a:r>
          </a:p>
          <a:p>
            <a:pPr lvl="1"/>
            <a:r>
              <a:rPr lang="en-US" dirty="0"/>
              <a:t>Score = .2</a:t>
            </a:r>
          </a:p>
          <a:p>
            <a:r>
              <a:rPr lang="en-US" dirty="0"/>
              <a:t>Model: Random Forest</a:t>
            </a:r>
          </a:p>
          <a:p>
            <a:pPr lvl="1"/>
            <a:r>
              <a:rPr lang="en-US" dirty="0"/>
              <a:t>Score = .3</a:t>
            </a:r>
          </a:p>
          <a:p>
            <a:r>
              <a:rPr lang="en-US" dirty="0"/>
              <a:t>50% performance improvement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3DA29D-823D-2A48-98CA-98AAF2C696B1}"/>
              </a:ext>
            </a:extLst>
          </p:cNvPr>
          <p:cNvGrpSpPr/>
          <p:nvPr/>
        </p:nvGrpSpPr>
        <p:grpSpPr>
          <a:xfrm>
            <a:off x="10182688" y="5939161"/>
            <a:ext cx="1776712" cy="750205"/>
            <a:chOff x="9641150" y="5353235"/>
            <a:chExt cx="1776712" cy="750205"/>
          </a:xfrm>
        </p:grpSpPr>
        <p:pic>
          <p:nvPicPr>
            <p:cNvPr id="7" name="Content Placeholder 3">
              <a:extLst>
                <a:ext uri="{FF2B5EF4-FFF2-40B4-BE49-F238E27FC236}">
                  <a16:creationId xmlns:a16="http://schemas.microsoft.com/office/drawing/2014/main" id="{B089A8CE-84C8-AD4A-B40B-5D4913BE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0F5824-63A9-4049-BF82-3A5707A3B410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48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0525A-5DC3-804A-8C1B-828EF62C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Precision by 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64B18-CFF0-1C40-9CDF-A47666368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2103151" cy="3416300"/>
          </a:xfrm>
        </p:spPr>
        <p:txBody>
          <a:bodyPr>
            <a:normAutofit fontScale="92500" lnSpcReduction="20000"/>
          </a:bodyPr>
          <a:lstStyle/>
          <a:p>
            <a:r>
              <a:rPr lang="en-US" sz="900" b="1" dirty="0"/>
              <a:t>TYPES OF FUNDING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GRANT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CONVERTIBLE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ANGEL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 SEED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A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B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C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D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E</a:t>
            </a:r>
          </a:p>
          <a:p>
            <a:r>
              <a:rPr lang="en-US" sz="900" b="1" dirty="0">
                <a:solidFill>
                  <a:srgbClr val="00B050"/>
                </a:solidFill>
              </a:rPr>
              <a:t> F</a:t>
            </a:r>
          </a:p>
          <a:p>
            <a:r>
              <a:rPr lang="en-US" sz="900" b="1" dirty="0">
                <a:solidFill>
                  <a:srgbClr val="002060"/>
                </a:solidFill>
              </a:rPr>
              <a:t> </a:t>
            </a:r>
            <a:r>
              <a:rPr lang="en-US" sz="900" b="1" dirty="0">
                <a:solidFill>
                  <a:srgbClr val="FF0000"/>
                </a:solidFill>
              </a:rPr>
              <a:t>G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  PARTIAL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  PRIVATE_EQUITY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  DEBT_ROUND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37B374-6FCB-384B-9778-973D18C4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19056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54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BD8024-3260-E743-B0AE-2A16FD65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98" y="2317072"/>
            <a:ext cx="6448518" cy="429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F3A8F-4C93-9B4F-97FB-42A25FB8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Cost Benefit Analysis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D11647-A35A-D841-A5E6-31B03E1E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57" y="1953086"/>
            <a:ext cx="8825659" cy="34275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Cost Benefit increased over 200%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C34F0-CF38-9249-9436-4209DEDFAF81}"/>
              </a:ext>
            </a:extLst>
          </p:cNvPr>
          <p:cNvSpPr txBox="1"/>
          <p:nvPr/>
        </p:nvSpPr>
        <p:spPr>
          <a:xfrm>
            <a:off x="9641150" y="5377191"/>
            <a:ext cx="1766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Powered by: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0E219B-A4E0-3641-85A3-CB98700076C9}"/>
              </a:ext>
            </a:extLst>
          </p:cNvPr>
          <p:cNvGrpSpPr/>
          <p:nvPr/>
        </p:nvGrpSpPr>
        <p:grpSpPr>
          <a:xfrm>
            <a:off x="10138299" y="5865879"/>
            <a:ext cx="1776712" cy="750205"/>
            <a:chOff x="9641150" y="5353235"/>
            <a:chExt cx="1776712" cy="750205"/>
          </a:xfrm>
        </p:grpSpPr>
        <p:pic>
          <p:nvPicPr>
            <p:cNvPr id="12" name="Content Placeholder 3">
              <a:extLst>
                <a:ext uri="{FF2B5EF4-FFF2-40B4-BE49-F238E27FC236}">
                  <a16:creationId xmlns:a16="http://schemas.microsoft.com/office/drawing/2014/main" id="{F969258C-8566-A041-81E7-2676E837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3B493A-637B-1F45-897C-3115D6A76C38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19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6077-57D6-7C42-92DA-C9703A9A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Data &amp;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62A9F-71C0-C440-8909-D34221ED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066" y="2264563"/>
            <a:ext cx="2998938" cy="4072508"/>
          </a:xfrm>
        </p:spPr>
        <p:txBody>
          <a:bodyPr>
            <a:normAutofit/>
          </a:bodyPr>
          <a:lstStyle/>
          <a:p>
            <a:r>
              <a:rPr lang="en-US" b="1" dirty="0"/>
              <a:t>Features</a:t>
            </a:r>
          </a:p>
          <a:p>
            <a:pPr lvl="1"/>
            <a:r>
              <a:rPr lang="en-US" dirty="0"/>
              <a:t>Investors</a:t>
            </a:r>
          </a:p>
          <a:p>
            <a:pPr lvl="2"/>
            <a:r>
              <a:rPr lang="en-US" dirty="0"/>
              <a:t>Funds</a:t>
            </a:r>
          </a:p>
          <a:p>
            <a:pPr lvl="2"/>
            <a:r>
              <a:rPr lang="en-US" dirty="0">
                <a:solidFill>
                  <a:srgbClr val="92D050"/>
                </a:solidFill>
              </a:rPr>
              <a:t>People</a:t>
            </a:r>
          </a:p>
          <a:p>
            <a:pPr lvl="3"/>
            <a:r>
              <a:rPr lang="en-US" dirty="0">
                <a:solidFill>
                  <a:srgbClr val="92D050"/>
                </a:solidFill>
              </a:rPr>
              <a:t>degrees</a:t>
            </a:r>
          </a:p>
          <a:p>
            <a:pPr lvl="2"/>
            <a:r>
              <a:rPr lang="en-US" dirty="0"/>
              <a:t>Company</a:t>
            </a:r>
          </a:p>
          <a:p>
            <a:pPr lvl="3"/>
            <a:r>
              <a:rPr lang="en-US" dirty="0">
                <a:solidFill>
                  <a:srgbClr val="92D050"/>
                </a:solidFill>
              </a:rPr>
              <a:t>offices</a:t>
            </a:r>
          </a:p>
          <a:p>
            <a:pPr lvl="1"/>
            <a:r>
              <a:rPr lang="en-US" dirty="0"/>
              <a:t>Funding Rounds</a:t>
            </a:r>
          </a:p>
          <a:p>
            <a:pPr lvl="1"/>
            <a:r>
              <a:rPr lang="en-US" dirty="0"/>
              <a:t>Investments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relationships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548082-E082-B742-AD46-8CBB01BD705B}"/>
              </a:ext>
            </a:extLst>
          </p:cNvPr>
          <p:cNvGrpSpPr/>
          <p:nvPr/>
        </p:nvGrpSpPr>
        <p:grpSpPr>
          <a:xfrm>
            <a:off x="10120544" y="5850385"/>
            <a:ext cx="1776712" cy="750205"/>
            <a:chOff x="9641150" y="5353235"/>
            <a:chExt cx="1776712" cy="750205"/>
          </a:xfrm>
        </p:grpSpPr>
        <p:pic>
          <p:nvPicPr>
            <p:cNvPr id="5" name="Content Placeholder 3">
              <a:extLst>
                <a:ext uri="{FF2B5EF4-FFF2-40B4-BE49-F238E27FC236}">
                  <a16:creationId xmlns:a16="http://schemas.microsoft.com/office/drawing/2014/main" id="{7412E4D1-F55D-6545-A232-BEE582D8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9641150" y="5353235"/>
              <a:ext cx="1776712" cy="750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1BDC5E-0BA1-DB47-BC67-7063FB6E2513}"/>
                </a:ext>
              </a:extLst>
            </p:cNvPr>
            <p:cNvSpPr txBox="1"/>
            <p:nvPr/>
          </p:nvSpPr>
          <p:spPr>
            <a:xfrm>
              <a:off x="9641150" y="5377191"/>
              <a:ext cx="17666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Powered by: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96074A-1CE2-3D4E-9209-A9439D464443}"/>
              </a:ext>
            </a:extLst>
          </p:cNvPr>
          <p:cNvSpPr txBox="1">
            <a:spLocks/>
          </p:cNvSpPr>
          <p:nvPr/>
        </p:nvSpPr>
        <p:spPr>
          <a:xfrm>
            <a:off x="4399323" y="2379973"/>
            <a:ext cx="3377516" cy="19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Status Model </a:t>
            </a:r>
          </a:p>
          <a:p>
            <a:pPr lvl="1"/>
            <a:r>
              <a:rPr lang="en-US" dirty="0"/>
              <a:t>Exit</a:t>
            </a:r>
          </a:p>
          <a:p>
            <a:pPr lvl="2"/>
            <a:r>
              <a:rPr lang="en-US" dirty="0"/>
              <a:t>Acquired</a:t>
            </a:r>
          </a:p>
          <a:p>
            <a:pPr lvl="2"/>
            <a:r>
              <a:rPr lang="en-US" dirty="0"/>
              <a:t>IPO</a:t>
            </a:r>
          </a:p>
          <a:p>
            <a:pPr lvl="1"/>
            <a:r>
              <a:rPr lang="en-US" dirty="0"/>
              <a:t>Closed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58DB1D-FE3E-0C46-9AF9-71F8FBF9F481}"/>
              </a:ext>
            </a:extLst>
          </p:cNvPr>
          <p:cNvSpPr txBox="1">
            <a:spLocks/>
          </p:cNvSpPr>
          <p:nvPr/>
        </p:nvSpPr>
        <p:spPr>
          <a:xfrm>
            <a:off x="7776839" y="2403929"/>
            <a:ext cx="3377516" cy="19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Time Model </a:t>
            </a:r>
          </a:p>
          <a:p>
            <a:pPr lvl="1"/>
            <a:r>
              <a:rPr lang="en-US" dirty="0"/>
              <a:t>Predicted time to event in model #1</a:t>
            </a:r>
          </a:p>
        </p:txBody>
      </p:sp>
    </p:spTree>
    <p:extLst>
      <p:ext uri="{BB962C8B-B14F-4D97-AF65-F5344CB8AC3E}">
        <p14:creationId xmlns:p14="http://schemas.microsoft.com/office/powerpoint/2010/main" val="3519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5A40-15F1-E342-8E02-6C04DDDE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F655B-42F8-E24E-85BF-EE81E5635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"What's nice about investing is you don't have to swing at pitches.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You can watch pitches come in one inch above or one inch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below your navel and you don't have to swing. No umpire is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going to call you out. You can wait for the pitch you want.”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-Warren Buffett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3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F22A-8941-7D45-92DE-AEBDAE16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3B463-33F7-CB43-9D80-A2011100D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: Coming Soon to an Internet near you</a:t>
            </a:r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cosmakufa</a:t>
            </a:r>
            <a:r>
              <a:rPr lang="en-US" dirty="0">
                <a:hlinkClick r:id="rId2"/>
              </a:rPr>
              <a:t>/capstone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62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{8B8838B9-F960-6A49-87B1-564B9EF7B1F4}tf10001076</Template>
  <TotalTime>454</TotalTime>
  <Words>281</Words>
  <Application>Microsoft Macintosh PowerPoint</Application>
  <PresentationFormat>Widescreen</PresentationFormat>
  <Paragraphs>84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 Boardroom</vt:lpstr>
      <vt:lpstr>Rocket ship Predictor</vt:lpstr>
      <vt:lpstr>Overview: Question</vt:lpstr>
      <vt:lpstr>Findings: Data &amp; Feature Importance</vt:lpstr>
      <vt:lpstr>Results: Model performance: F1 Score </vt:lpstr>
      <vt:lpstr>Results: Precision by Round</vt:lpstr>
      <vt:lpstr>Results: Cost Benefit Analysis</vt:lpstr>
      <vt:lpstr>Future: Data &amp; Feature Importance</vt:lpstr>
      <vt:lpstr>Investing</vt:lpstr>
      <vt:lpstr>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Start-Up Exit Predictor</dc:title>
  <dc:creator>cosma kufa</dc:creator>
  <cp:lastModifiedBy>cosma kufa</cp:lastModifiedBy>
  <cp:revision>26</cp:revision>
  <dcterms:created xsi:type="dcterms:W3CDTF">2018-08-14T16:40:56Z</dcterms:created>
  <dcterms:modified xsi:type="dcterms:W3CDTF">2018-08-15T18:43:00Z</dcterms:modified>
</cp:coreProperties>
</file>